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344" r:id="rId2"/>
    <p:sldId id="1006" r:id="rId3"/>
    <p:sldId id="1007" r:id="rId4"/>
    <p:sldId id="1009" r:id="rId5"/>
    <p:sldId id="1008" r:id="rId6"/>
    <p:sldId id="1014" r:id="rId7"/>
    <p:sldId id="1010" r:id="rId8"/>
    <p:sldId id="1011" r:id="rId9"/>
    <p:sldId id="1012" r:id="rId10"/>
    <p:sldId id="1015" r:id="rId11"/>
    <p:sldId id="1023" r:id="rId12"/>
    <p:sldId id="1017" r:id="rId13"/>
    <p:sldId id="1018" r:id="rId14"/>
    <p:sldId id="1019" r:id="rId15"/>
    <p:sldId id="1020" r:id="rId16"/>
    <p:sldId id="1021" r:id="rId17"/>
    <p:sldId id="1022" r:id="rId18"/>
    <p:sldId id="1024" r:id="rId19"/>
    <p:sldId id="1036" r:id="rId20"/>
    <p:sldId id="820" r:id="rId21"/>
    <p:sldId id="929" r:id="rId22"/>
    <p:sldId id="1025" r:id="rId23"/>
    <p:sldId id="940" r:id="rId24"/>
    <p:sldId id="980" r:id="rId25"/>
    <p:sldId id="364" r:id="rId26"/>
    <p:sldId id="776" r:id="rId27"/>
    <p:sldId id="775" r:id="rId28"/>
    <p:sldId id="1038" r:id="rId29"/>
    <p:sldId id="1031" r:id="rId30"/>
    <p:sldId id="1030" r:id="rId31"/>
    <p:sldId id="1029" r:id="rId32"/>
    <p:sldId id="1033" r:id="rId33"/>
    <p:sldId id="1034" r:id="rId34"/>
    <p:sldId id="103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03" autoAdjust="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E8279-0F3F-461F-BBB1-EAA84A8B59F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08A42-C1D6-45F4-B4C4-B81C39D9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16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43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python gridworld.py -k 40 -w 200 -s 2.0 -a q –v [-p]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08A42-C1D6-45F4-B4C4-B81C39D9D8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5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019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34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03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2431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53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36393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68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68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62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23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3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12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67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96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4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0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8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61426A2-CAF7-4D87-A16C-7302523A634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43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5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mailto:seohara@gmail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011" y="996258"/>
            <a:ext cx="10998802" cy="265733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MIT Deep reinforcement learning Lecture: Summary and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2" y="4684293"/>
            <a:ext cx="7005742" cy="11430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Metrowest Developers Machine Learning Group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03/06/2019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12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645" y="685799"/>
            <a:ext cx="8426822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deep learning and deep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367563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D52B83-AD16-4DC1-A6F7-D3B610349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07" y="224343"/>
            <a:ext cx="8531785" cy="640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05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D52B83-AD16-4DC1-A6F7-D3B610349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424" y="216457"/>
            <a:ext cx="8511151" cy="642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94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D52B83-AD16-4DC1-A6F7-D3B610349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07" y="216457"/>
            <a:ext cx="8531785" cy="64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84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D52B83-AD16-4DC1-A6F7-D3B610349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026" y="216457"/>
            <a:ext cx="8517946" cy="642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87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D52B83-AD16-4DC1-A6F7-D3B610349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07" y="239157"/>
            <a:ext cx="8531785" cy="637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72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D52B83-AD16-4DC1-A6F7-D3B610349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07" y="237428"/>
            <a:ext cx="8531785" cy="638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44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D52B83-AD16-4DC1-A6F7-D3B610349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07" y="228707"/>
            <a:ext cx="8531785" cy="64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56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645" y="685799"/>
            <a:ext cx="6223449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Q-Learning and Deep Q-Learning</a:t>
            </a:r>
          </a:p>
        </p:txBody>
      </p:sp>
    </p:spTree>
    <p:extLst>
      <p:ext uri="{BB962C8B-B14F-4D97-AF65-F5344CB8AC3E}">
        <p14:creationId xmlns:p14="http://schemas.microsoft.com/office/powerpoint/2010/main" val="4214000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D52B83-AD16-4DC1-A6F7-D3B610349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07" y="224343"/>
            <a:ext cx="8531785" cy="640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50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319" y="363556"/>
            <a:ext cx="8961362" cy="120573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Deep Reinforcement Learning Lecture at MIT(Jan 22, 2019)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615319" y="1701421"/>
            <a:ext cx="896136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Prof. Lex Fridman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Lecture is part of  an introductory class on deep learning (</a:t>
            </a:r>
            <a:r>
              <a:rPr lang="en-US" sz="2800" b="1" dirty="0"/>
              <a:t>6.S091</a:t>
            </a:r>
            <a:r>
              <a:rPr lang="en-US" sz="2800" dirty="0"/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The course is an Independent Activities Period (IAP) at MIT.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Website: </a:t>
            </a:r>
            <a:r>
              <a:rPr lang="en-US" sz="2800" b="1" i="1" dirty="0"/>
              <a:t>https://deeplearning.mit.edu/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Also see</a:t>
            </a:r>
            <a:r>
              <a:rPr lang="en-US" sz="2800" i="1" dirty="0"/>
              <a:t>: </a:t>
            </a:r>
            <a:r>
              <a:rPr lang="en-US" sz="2800" b="1" i="1" dirty="0"/>
              <a:t>http://introtodeeplearning.com/</a:t>
            </a:r>
          </a:p>
        </p:txBody>
      </p:sp>
    </p:spTree>
    <p:extLst>
      <p:ext uri="{BB962C8B-B14F-4D97-AF65-F5344CB8AC3E}">
        <p14:creationId xmlns:p14="http://schemas.microsoft.com/office/powerpoint/2010/main" val="2433247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8600" y="1493838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The 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Walls block the agent’</a:t>
            </a:r>
            <a:r>
              <a:rPr lang="en-US" altLang="ja-JP" dirty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000" dirty="0">
                <a:solidFill>
                  <a:schemeClr val="accent2"/>
                </a:solidFill>
                <a:latin typeface="Calibri" pitchFamily="34" charset="0"/>
              </a:rPr>
              <a:t>actions do not always go as planned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80% of the time, the action North takes the agent North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(if there is no wall there)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of the time, North takes the agent West; 10% East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If there is a wall in the direction the agent would have been taken, the agent stays 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Small </a:t>
            </a:r>
            <a:r>
              <a:rPr lang="en-US" altLang="ja-JP" dirty="0">
                <a:latin typeface="Calibri" pitchFamily="34" charset="0"/>
              </a:rPr>
              <a:t>“living” 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Big rewards come at the 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3432717" y="357716"/>
            <a:ext cx="5326566" cy="96096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a typeface="ＭＳ Ｐゴシック" pitchFamily="34" charset="-128"/>
              </a:rPr>
              <a:t>Grid World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72F511-A543-4281-B55E-7C9AC8D7850D}"/>
              </a:ext>
            </a:extLst>
          </p:cNvPr>
          <p:cNvGrpSpPr/>
          <p:nvPr/>
        </p:nvGrpSpPr>
        <p:grpSpPr>
          <a:xfrm>
            <a:off x="7117045" y="1972139"/>
            <a:ext cx="4439265" cy="3197001"/>
            <a:chOff x="7102977" y="1493838"/>
            <a:chExt cx="4439265" cy="3197001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48227636-6FAA-4E41-96D3-26B4C8030C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02977" y="1493838"/>
              <a:ext cx="4439265" cy="3197001"/>
            </a:xfrm>
            <a:prstGeom prst="rect">
              <a:avLst/>
            </a:prstGeom>
            <a:noFill/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6D5E457-8F0D-4E65-8942-41AF89B37444}"/>
                </a:ext>
              </a:extLst>
            </p:cNvPr>
            <p:cNvGrpSpPr/>
            <p:nvPr/>
          </p:nvGrpSpPr>
          <p:grpSpPr>
            <a:xfrm>
              <a:off x="9067801" y="2895600"/>
              <a:ext cx="1600199" cy="1447800"/>
              <a:chOff x="9067801" y="2895600"/>
              <a:chExt cx="1600199" cy="1447800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0EDF8553-AD40-4D36-AB99-488E7EDAC2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0210800" y="3896549"/>
                <a:ext cx="457200" cy="2446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BF65E955-926D-4B70-84F2-30119FA5CD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9067801" y="3886200"/>
                <a:ext cx="509618" cy="2188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9B448D6-2E0D-42DC-BE73-987F0FF33B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9677400" y="2895600"/>
                <a:ext cx="433322" cy="781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" name="Picture 2" descr="C:\Users\Dan\Dropbox\Office\CS 188\Ketrina Art\MDPs\AgentTopDown.png">
                <a:extLst>
                  <a:ext uri="{FF2B5EF4-FFF2-40B4-BE49-F238E27FC236}">
                    <a16:creationId xmlns:a16="http://schemas.microsoft.com/office/drawing/2014/main" id="{B918DE5B-5FC9-4B68-8307-17FB47440A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9471422" y="3581400"/>
                <a:ext cx="815578" cy="762000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74382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246" y="448203"/>
            <a:ext cx="5457508" cy="710418"/>
          </a:xfrm>
        </p:spPr>
        <p:txBody>
          <a:bodyPr/>
          <a:lstStyle/>
          <a:p>
            <a:r>
              <a:rPr lang="en-US" dirty="0"/>
              <a:t>Grid World Actions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814402"/>
            <a:ext cx="2067596" cy="311355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91020"/>
            <a:ext cx="6607647" cy="4518777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14400" y="1300350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Deterministic Grid World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0" y="1300350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Stochastic Grid World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1700" y="371132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963331"/>
            <a:ext cx="2057400" cy="14426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751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1043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638284" y="1024537"/>
                <a:ext cx="9599692" cy="447074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On transitioning from state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s</a:t>
                </a:r>
                <a:r>
                  <a:rPr lang="en-US" sz="2800" dirty="0">
                    <a:solidFill>
                      <a:schemeClr val="tx1"/>
                    </a:solidFill>
                  </a:rPr>
                  <a:t> to state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s’</a:t>
                </a:r>
                <a:r>
                  <a:rPr lang="en-US" sz="2800" dirty="0">
                    <a:solidFill>
                      <a:schemeClr val="tx1"/>
                    </a:solidFill>
                  </a:rPr>
                  <a:t> on action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a, </a:t>
                </a:r>
                <a:r>
                  <a:rPr lang="en-US" sz="2800" dirty="0">
                    <a:solidFill>
                      <a:schemeClr val="tx1"/>
                    </a:solidFill>
                  </a:rPr>
                  <a:t>and receiving reward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r</a:t>
                </a:r>
                <a:r>
                  <a:rPr lang="en-US" sz="2800" dirty="0">
                    <a:solidFill>
                      <a:schemeClr val="tx1"/>
                    </a:solidFill>
                  </a:rPr>
                  <a:t>, update:</a:t>
                </a:r>
              </a:p>
              <a:p>
                <a:pPr lvl="1"/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the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learning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rate</a:t>
                </a:r>
              </a:p>
              <a:p>
                <a:pPr lvl="1"/>
                <a:r>
                  <a:rPr lang="en-US" sz="2600" dirty="0">
                    <a:solidFill>
                      <a:schemeClr val="tx1"/>
                    </a:solidFill>
                  </a:rPr>
                  <a:t>A large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results in quicker learning but may not converge.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is often decreased as learning goes on.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the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discount rate</a:t>
                </a:r>
                <a:r>
                  <a:rPr lang="en-US" sz="2800" dirty="0">
                    <a:solidFill>
                      <a:schemeClr val="tx1"/>
                    </a:solidFill>
                  </a:rPr>
                  <a:t> i.e., discounts future rewards</a:t>
                </a:r>
              </a:p>
            </p:txBody>
          </p:sp>
        </mc:Choice>
        <mc:Fallback xmlns="">
          <p:sp>
            <p:nvSpPr>
              <p:cNvPr id="1810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38284" y="1024537"/>
                <a:ext cx="9599692" cy="4470741"/>
              </a:xfrm>
              <a:blipFill>
                <a:blip r:embed="rId2"/>
                <a:stretch>
                  <a:fillRect l="-635" r="-317" b="-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349713" y="250973"/>
            <a:ext cx="5492573" cy="659054"/>
          </a:xfrm>
        </p:spPr>
        <p:txBody>
          <a:bodyPr>
            <a:normAutofit fontScale="90000"/>
          </a:bodyPr>
          <a:lstStyle/>
          <a:p>
            <a:r>
              <a:rPr lang="en-US" dirty="0"/>
              <a:t>Q-Learning update rule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18D3D0-DE7C-4761-85E3-00E00B6D1B3F}"/>
              </a:ext>
            </a:extLst>
          </p:cNvPr>
          <p:cNvGrpSpPr>
            <a:grpSpLocks noChangeAspect="1"/>
          </p:cNvGrpSpPr>
          <p:nvPr/>
        </p:nvGrpSpPr>
        <p:grpSpPr>
          <a:xfrm>
            <a:off x="2602526" y="2193310"/>
            <a:ext cx="8007320" cy="777699"/>
            <a:chOff x="4086276" y="4818397"/>
            <a:chExt cx="7784574" cy="7187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09AC06-2250-4201-9763-5799DFF5AF6B}"/>
                </a:ext>
              </a:extLst>
            </p:cNvPr>
            <p:cNvSpPr/>
            <p:nvPr/>
          </p:nvSpPr>
          <p:spPr>
            <a:xfrm>
              <a:off x="4183440" y="4830533"/>
              <a:ext cx="7559502" cy="70659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F8AA5F1-305B-4ED8-8B1F-04B1DEB191C8}"/>
                    </a:ext>
                  </a:extLst>
                </p:cNvPr>
                <p:cNvSpPr txBox="1"/>
                <p:nvPr/>
              </p:nvSpPr>
              <p:spPr>
                <a:xfrm>
                  <a:off x="4086276" y="4818397"/>
                  <a:ext cx="7784574" cy="7065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func>
                              <m:func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F8AA5F1-305B-4ED8-8B1F-04B1DEB191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6276" y="4818397"/>
                  <a:ext cx="7784574" cy="7065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3862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5425EF9-1B00-49C2-8051-DB46DE565291}"/>
              </a:ext>
            </a:extLst>
          </p:cNvPr>
          <p:cNvGrpSpPr/>
          <p:nvPr/>
        </p:nvGrpSpPr>
        <p:grpSpPr>
          <a:xfrm>
            <a:off x="2195625" y="1693806"/>
            <a:ext cx="7408634" cy="4632567"/>
            <a:chOff x="2149443" y="1805353"/>
            <a:chExt cx="7408634" cy="463256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DA9636-E0D9-417D-881F-A3953DC32896}"/>
                </a:ext>
              </a:extLst>
            </p:cNvPr>
            <p:cNvSpPr/>
            <p:nvPr/>
          </p:nvSpPr>
          <p:spPr>
            <a:xfrm>
              <a:off x="2149443" y="1805353"/>
              <a:ext cx="1848126" cy="44547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txp_fig">
              <a:extLst>
                <a:ext uri="{FF2B5EF4-FFF2-40B4-BE49-F238E27FC236}">
                  <a16:creationId xmlns:a16="http://schemas.microsoft.com/office/drawing/2014/main" id="{81C4A469-60DF-4316-A5F9-27E1E3385B1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82552" y="5154079"/>
              <a:ext cx="7375525" cy="646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3135DE-544B-4D76-A8D3-E793443BE2D2}"/>
                </a:ext>
              </a:extLst>
            </p:cNvPr>
            <p:cNvGrpSpPr/>
            <p:nvPr/>
          </p:nvGrpSpPr>
          <p:grpSpPr>
            <a:xfrm>
              <a:off x="2149443" y="5914700"/>
              <a:ext cx="1082733" cy="523220"/>
              <a:chOff x="2058402" y="6006863"/>
              <a:chExt cx="1082733" cy="52322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294AD1-7813-46CF-8B53-D4E72381C9B2}"/>
                  </a:ext>
                </a:extLst>
              </p:cNvPr>
              <p:cNvSpPr/>
              <p:nvPr/>
            </p:nvSpPr>
            <p:spPr>
              <a:xfrm>
                <a:off x="2058403" y="6103757"/>
                <a:ext cx="1082732" cy="42632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3B1D5E35-927D-4D86-B440-1C53AF976DCD}"/>
                      </a:ext>
                    </a:extLst>
                  </p:cNvPr>
                  <p:cNvSpPr/>
                  <p:nvPr/>
                </p:nvSpPr>
                <p:spPr>
                  <a:xfrm>
                    <a:off x="2058402" y="6006863"/>
                    <a:ext cx="1082732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 defTabSz="457200">
                      <a:spcBef>
                        <a:spcPct val="20000"/>
                      </a:spcBef>
                      <a:spcAft>
                        <a:spcPts val="600"/>
                      </a:spcAft>
                      <a:buClr>
                        <a:prstClr val="white"/>
                      </a:buClr>
                      <a:buSzPct val="80000"/>
                    </a:pPr>
                    <a:r>
                      <a:rPr lang="en-US" sz="2800" dirty="0">
                        <a:solidFill>
                          <a:srgbClr val="052F61">
                            <a:lumMod val="60000"/>
                            <a:lumOff val="40000"/>
                          </a:srgbClr>
                        </a:solidFill>
                      </a:rPr>
                      <a:t>s </a:t>
                    </a:r>
                    <a14:m>
                      <m:oMath xmlns:m="http://schemas.openxmlformats.org/officeDocument/2006/math">
                        <m:r>
                          <a:rPr lang="en-US" sz="2800" i="1">
                            <a:solidFill>
                              <a:srgbClr val="052F61">
                                <a:lumMod val="60000"/>
                                <a:lumOff val="4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a:rPr lang="en-US" sz="2800" b="0" i="1" smtClean="0">
                            <a:solidFill>
                              <a:srgbClr val="052F61">
                                <a:lumMod val="60000"/>
                                <a:lumOff val="4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solidFill>
                              <a:srgbClr val="052F61">
                                <a:lumMod val="60000"/>
                                <a:lumOff val="4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endParaRPr lang="en-US" sz="2800" i="1" dirty="0">
                      <a:solidFill>
                        <a:srgbClr val="052F61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3B1D5E35-927D-4D86-B440-1C53AF976DC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8402" y="6006863"/>
                    <a:ext cx="1082732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1864" t="-12941" b="-3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1043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685175" y="977645"/>
                <a:ext cx="7375525" cy="477565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For each state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s </a:t>
                </a:r>
                <a:r>
                  <a:rPr lang="en-US" sz="2800" dirty="0">
                    <a:solidFill>
                      <a:schemeClr val="tx1"/>
                    </a:solidFill>
                  </a:rPr>
                  <a:t>and action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a:</a:t>
                </a:r>
              </a:p>
              <a:p>
                <a:pPr marL="0" indent="0">
                  <a:buNone/>
                </a:pPr>
                <a:r>
                  <a:rPr lang="en-US" sz="2800" i="1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←0</m:t>
                    </m:r>
                  </m:oMath>
                </a14:m>
                <a:endParaRPr lang="en-US" sz="2800" b="0" i="1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Begin in state s: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Repeat: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	For all actions associated with state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s, 	</a:t>
                </a:r>
                <a:r>
                  <a:rPr lang="en-US" sz="2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en-US" sz="2800" i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CHOOSE ACTION </a:t>
                </a:r>
                <a:r>
                  <a:rPr lang="en-US" sz="2800" b="1" i="1" dirty="0">
                    <a:solidFill>
                      <a:schemeClr val="tx1"/>
                    </a:solidFill>
                  </a:rPr>
                  <a:t>a </a:t>
                </a:r>
                <a:r>
                  <a:rPr lang="en-US" sz="2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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based on the 	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Q 	</a:t>
                </a:r>
                <a:r>
                  <a:rPr lang="en-US" sz="2800" dirty="0">
                    <a:solidFill>
                      <a:schemeClr val="tx1"/>
                    </a:solidFill>
                  </a:rPr>
                  <a:t>values for state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s</a:t>
                </a:r>
              </a:p>
              <a:p>
                <a:pPr marL="0" indent="0">
                  <a:buNone/>
                </a:pPr>
                <a:r>
                  <a:rPr lang="en-US" sz="2800" i="1" dirty="0">
                    <a:solidFill>
                      <a:schemeClr val="tx1"/>
                    </a:solidFill>
                  </a:rPr>
                  <a:t>	</a:t>
                </a:r>
                <a:r>
                  <a:rPr lang="en-US" sz="2800" dirty="0">
                    <a:solidFill>
                      <a:schemeClr val="tx1"/>
                    </a:solidFill>
                  </a:rPr>
                  <a:t>Receive reward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 r</a:t>
                </a:r>
                <a:r>
                  <a:rPr lang="en-US" sz="2800" dirty="0">
                    <a:solidFill>
                      <a:schemeClr val="tx1"/>
                    </a:solidFill>
                  </a:rPr>
                  <a:t> and transition to s’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1810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5175" y="977645"/>
                <a:ext cx="7375525" cy="4775653"/>
              </a:xfrm>
              <a:blipFill>
                <a:blip r:embed="rId5"/>
                <a:stretch>
                  <a:fillRect l="-1653" r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349713" y="250973"/>
            <a:ext cx="5492573" cy="659054"/>
          </a:xfrm>
        </p:spPr>
        <p:txBody>
          <a:bodyPr>
            <a:normAutofit fontScale="90000"/>
          </a:bodyPr>
          <a:lstStyle/>
          <a:p>
            <a:r>
              <a:rPr lang="en-US" dirty="0"/>
              <a:t>Q-Learning algorithm</a:t>
            </a:r>
          </a:p>
        </p:txBody>
      </p:sp>
    </p:spTree>
    <p:extLst>
      <p:ext uri="{BB962C8B-B14F-4D97-AF65-F5344CB8AC3E}">
        <p14:creationId xmlns:p14="http://schemas.microsoft.com/office/powerpoint/2010/main" val="299447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0427" y="646036"/>
            <a:ext cx="4343399" cy="22564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/>
              <a:t>Q-Learning Example: gridworld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12FD3-6E2F-4E54-8E21-D93AA9542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9" y="609601"/>
            <a:ext cx="6200452" cy="522387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72601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500" y="312575"/>
            <a:ext cx="9095874" cy="66120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Q Function: Q(S,A)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BB0C6-EB62-4024-BD09-2AE25FA1B904}"/>
              </a:ext>
            </a:extLst>
          </p:cNvPr>
          <p:cNvSpPr txBox="1"/>
          <p:nvPr/>
        </p:nvSpPr>
        <p:spPr>
          <a:xfrm>
            <a:off x="1575014" y="3466623"/>
            <a:ext cx="153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/>
              <a:t>State 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FD0AE2-5AF9-4392-96F4-1A548A363109}"/>
              </a:ext>
            </a:extLst>
          </p:cNvPr>
          <p:cNvSpPr txBox="1"/>
          <p:nvPr/>
        </p:nvSpPr>
        <p:spPr>
          <a:xfrm>
            <a:off x="5458570" y="1143748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/>
              <a:t>Action 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B80B77-88E9-4233-B601-6694C13E2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184" y="1922860"/>
            <a:ext cx="6077875" cy="425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07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8448964" y="2957946"/>
            <a:ext cx="2895600" cy="2835275"/>
            <a:chOff x="3744" y="3190"/>
            <a:chExt cx="1056" cy="1034"/>
          </a:xfrm>
        </p:grpSpPr>
        <p:grpSp>
          <p:nvGrpSpPr>
            <p:cNvPr id="14345" name="Group 19"/>
            <p:cNvGrpSpPr>
              <a:grpSpLocks/>
            </p:cNvGrpSpPr>
            <p:nvPr/>
          </p:nvGrpSpPr>
          <p:grpSpPr bwMode="auto">
            <a:xfrm>
              <a:off x="3744" y="3190"/>
              <a:ext cx="1056" cy="1034"/>
              <a:chOff x="3360" y="1008"/>
              <a:chExt cx="1584" cy="1551"/>
            </a:xfrm>
          </p:grpSpPr>
          <p:pic>
            <p:nvPicPr>
              <p:cNvPr id="14350" name="Picture 2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1" name="Picture 2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46" name="Picture 2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3830"/>
              <a:ext cx="144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7" name="Picture 2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0" y="4022"/>
              <a:ext cx="131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Picture 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08" y="4022"/>
              <a:ext cx="14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9" name="Rectangle 25"/>
            <p:cNvSpPr>
              <a:spLocks noChangeArrowheads="1"/>
            </p:cNvSpPr>
            <p:nvPr/>
          </p:nvSpPr>
          <p:spPr bwMode="auto">
            <a:xfrm>
              <a:off x="4512" y="3264"/>
              <a:ext cx="96" cy="9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004324" y="292002"/>
            <a:ext cx="4665951" cy="765850"/>
          </a:xfrm>
        </p:spPr>
        <p:txBody>
          <a:bodyPr/>
          <a:lstStyle/>
          <a:p>
            <a:r>
              <a:rPr lang="en-US" dirty="0"/>
              <a:t>Example: Pacman</a:t>
            </a: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875145" y="2941782"/>
            <a:ext cx="2895600" cy="2835275"/>
            <a:chOff x="3408" y="912"/>
            <a:chExt cx="1584" cy="1551"/>
          </a:xfrm>
        </p:grpSpPr>
        <p:grpSp>
          <p:nvGrpSpPr>
            <p:cNvPr id="14358" name="Group 5"/>
            <p:cNvGrpSpPr>
              <a:grpSpLocks/>
            </p:cNvGrpSpPr>
            <p:nvPr/>
          </p:nvGrpSpPr>
          <p:grpSpPr bwMode="auto">
            <a:xfrm>
              <a:off x="3408" y="912"/>
              <a:ext cx="1584" cy="1551"/>
              <a:chOff x="3360" y="1008"/>
              <a:chExt cx="1584" cy="1551"/>
            </a:xfrm>
          </p:grpSpPr>
          <p:pic>
            <p:nvPicPr>
              <p:cNvPr id="14362" name="Picture 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63" name="Picture 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80" y="187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0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92" y="216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1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04" y="216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648200" y="2971800"/>
            <a:ext cx="2895600" cy="2835275"/>
            <a:chOff x="3456" y="2592"/>
            <a:chExt cx="1584" cy="1551"/>
          </a:xfrm>
        </p:grpSpPr>
        <p:grpSp>
          <p:nvGrpSpPr>
            <p:cNvPr id="14352" name="Group 12"/>
            <p:cNvGrpSpPr>
              <a:grpSpLocks/>
            </p:cNvGrpSpPr>
            <p:nvPr/>
          </p:nvGrpSpPr>
          <p:grpSpPr bwMode="auto">
            <a:xfrm>
              <a:off x="3456" y="2592"/>
              <a:ext cx="1584" cy="1551"/>
              <a:chOff x="3360" y="1008"/>
              <a:chExt cx="1584" cy="1551"/>
            </a:xfrm>
          </p:grpSpPr>
          <p:pic>
            <p:nvPicPr>
              <p:cNvPr id="14356" name="Picture 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7" name="Picture 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3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2" y="283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4" name="Picture 1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04" y="297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5" name="Picture 1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0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" name="TextBox 27"/>
          <p:cNvSpPr txBox="1"/>
          <p:nvPr/>
        </p:nvSpPr>
        <p:spPr>
          <a:xfrm>
            <a:off x="83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Let’s say we discover through experience that this state is bad: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4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In naïve q-learning, we know nothing about this state: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58200" y="1524000"/>
            <a:ext cx="2819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Or even this one!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01CCEC-B63C-4E4A-94B8-F7E7ED40D536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406061"/>
            <a:ext cx="6985000" cy="472010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In realistic situations, we cannot possibly learn about every single state!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Too many states to visit them all in training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Too many states to hold the q-tables in memory</a:t>
            </a:r>
          </a:p>
          <a:p>
            <a:pPr lvl="2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Instead, we want to generalize: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Learn about some small number of training states from experience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Generalize that experience to new, similar situations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0" y="240998"/>
            <a:ext cx="6985000" cy="753534"/>
          </a:xfrm>
        </p:spPr>
        <p:txBody>
          <a:bodyPr/>
          <a:lstStyle/>
          <a:p>
            <a:r>
              <a:rPr lang="en-US" dirty="0"/>
              <a:t>Generalizing Across States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4666" y="3662878"/>
            <a:ext cx="4168588" cy="2597182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65512" y="1228409"/>
            <a:ext cx="2971800" cy="21087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535444" y="2137424"/>
            <a:ext cx="6858000" cy="445295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</a:rPr>
              <a:t>Describe a state using a vector of features (properties)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</a:rPr>
              <a:t>Features are functions from states to real numbers (often 0/1) that capture important properties of the state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</a:rPr>
              <a:t>Example features: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Distance to closest ghost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Distance to closest dot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Number of ghosts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1 / (dist to dot)</a:t>
            </a:r>
            <a:r>
              <a:rPr lang="en-US" sz="1800" baseline="30000" dirty="0">
                <a:solidFill>
                  <a:schemeClr val="tx1"/>
                </a:solidFill>
              </a:rPr>
              <a:t>2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Is </a:t>
            </a:r>
            <a:r>
              <a:rPr lang="en-US" sz="1800" dirty="0" err="1">
                <a:solidFill>
                  <a:schemeClr val="tx1"/>
                </a:solidFill>
              </a:rPr>
              <a:t>Pacman</a:t>
            </a:r>
            <a:r>
              <a:rPr lang="en-US" sz="1800" dirty="0">
                <a:solidFill>
                  <a:schemeClr val="tx1"/>
                </a:solidFill>
              </a:rPr>
              <a:t> in a tunnel? (0/1)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…… etc.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95FBEE-5BDC-4F0F-8E76-5B57A3FA5D40}"/>
              </a:ext>
            </a:extLst>
          </p:cNvPr>
          <p:cNvGrpSpPr/>
          <p:nvPr/>
        </p:nvGrpSpPr>
        <p:grpSpPr>
          <a:xfrm>
            <a:off x="7876308" y="2303002"/>
            <a:ext cx="4038600" cy="3954463"/>
            <a:chOff x="7913254" y="1885949"/>
            <a:chExt cx="4038600" cy="3954463"/>
          </a:xfrm>
        </p:grpSpPr>
        <p:grpSp>
          <p:nvGrpSpPr>
            <p:cNvPr id="17" name="Group 16"/>
            <p:cNvGrpSpPr/>
            <p:nvPr/>
          </p:nvGrpSpPr>
          <p:grpSpPr>
            <a:xfrm>
              <a:off x="7913254" y="1885949"/>
              <a:ext cx="4038600" cy="3954463"/>
              <a:chOff x="5943600" y="1524000"/>
              <a:chExt cx="2514600" cy="2462213"/>
            </a:xfrm>
          </p:grpSpPr>
          <p:grpSp>
            <p:nvGrpSpPr>
              <p:cNvPr id="15364" name="Group 4"/>
              <p:cNvGrpSpPr>
                <a:grpSpLocks/>
              </p:cNvGrpSpPr>
              <p:nvPr/>
            </p:nvGrpSpPr>
            <p:grpSpPr bwMode="auto">
              <a:xfrm>
                <a:off x="5943600" y="1524000"/>
                <a:ext cx="2514600" cy="2462213"/>
                <a:chOff x="3744" y="960"/>
                <a:chExt cx="1584" cy="1551"/>
              </a:xfrm>
            </p:grpSpPr>
            <p:grpSp>
              <p:nvGrpSpPr>
                <p:cNvPr id="15367" name="Group 5"/>
                <p:cNvGrpSpPr>
                  <a:grpSpLocks/>
                </p:cNvGrpSpPr>
                <p:nvPr/>
              </p:nvGrpSpPr>
              <p:grpSpPr bwMode="auto">
                <a:xfrm>
                  <a:off x="3744" y="960"/>
                  <a:ext cx="1584" cy="1551"/>
                  <a:chOff x="3408" y="912"/>
                  <a:chExt cx="1584" cy="1551"/>
                </a:xfrm>
              </p:grpSpPr>
              <p:grpSp>
                <p:nvGrpSpPr>
                  <p:cNvPr id="15371" name="Group 6"/>
                  <p:cNvGrpSpPr>
                    <a:grpSpLocks/>
                  </p:cNvGrpSpPr>
                  <p:nvPr/>
                </p:nvGrpSpPr>
                <p:grpSpPr bwMode="auto">
                  <a:xfrm>
                    <a:off x="3408" y="912"/>
                    <a:ext cx="1584" cy="1551"/>
                    <a:chOff x="3360" y="1008"/>
                    <a:chExt cx="1584" cy="1551"/>
                  </a:xfrm>
                </p:grpSpPr>
                <p:pic>
                  <p:nvPicPr>
                    <p:cNvPr id="15375" name="Picture 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print"/>
                    <a:srcRect r="73026"/>
                    <a:stretch>
                      <a:fillRect/>
                    </a:stretch>
                  </p:blipFill>
                  <p:spPr bwMode="auto">
                    <a:xfrm>
                      <a:off x="3360" y="1008"/>
                      <a:ext cx="768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5376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print"/>
                    <a:srcRect l="72498" r="-1158"/>
                    <a:stretch>
                      <a:fillRect/>
                    </a:stretch>
                  </p:blipFill>
                  <p:spPr bwMode="auto">
                    <a:xfrm>
                      <a:off x="4128" y="1008"/>
                      <a:ext cx="816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5372" name="Picture 9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3480" y="1872"/>
                    <a:ext cx="216" cy="1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5373" name="Picture 10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/>
                  <a:srcRect/>
                  <a:stretch>
                    <a:fillRect/>
                  </a:stretch>
                </p:blipFill>
                <p:spPr bwMode="auto">
                  <a:xfrm>
                    <a:off x="3792" y="2160"/>
                    <a:ext cx="197" cy="1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5374" name="Picture 11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3504" y="2160"/>
                    <a:ext cx="216" cy="18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15368" name="Rectangle 12"/>
                <p:cNvSpPr>
                  <a:spLocks noChangeArrowheads="1"/>
                </p:cNvSpPr>
                <p:nvPr/>
              </p:nvSpPr>
              <p:spPr bwMode="auto">
                <a:xfrm>
                  <a:off x="4032" y="2208"/>
                  <a:ext cx="96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69" name="Rectangle 13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96" cy="38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70" name="Rectangle 14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528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5365" name="Rectangle 15"/>
              <p:cNvSpPr>
                <a:spLocks noChangeArrowheads="1"/>
              </p:cNvSpPr>
              <p:nvPr/>
            </p:nvSpPr>
            <p:spPr bwMode="auto">
              <a:xfrm>
                <a:off x="6096000" y="3352800"/>
                <a:ext cx="228600" cy="1524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82F0B4-9BD2-446A-9C90-D2FCF8BD7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81836" y="4444677"/>
              <a:ext cx="1359526" cy="30449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B2B574-65A6-4FF3-84BB-C4EC607D1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68510" y="4452580"/>
              <a:ext cx="332036" cy="993734"/>
            </a:xfrm>
            <a:prstGeom prst="rect">
              <a:avLst/>
            </a:prstGeom>
          </p:spPr>
        </p:pic>
        <p:sp>
          <p:nvSpPr>
            <p:cNvPr id="22" name="Rectangle 15">
              <a:extLst>
                <a:ext uri="{FF2B5EF4-FFF2-40B4-BE49-F238E27FC236}">
                  <a16:creationId xmlns:a16="http://schemas.microsoft.com/office/drawing/2014/main" id="{2FBB48F6-23C4-4379-9C87-941B1A725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2885" y="4823111"/>
              <a:ext cx="500910" cy="24476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4" name="Rectangle 12">
              <a:extLst>
                <a:ext uri="{FF2B5EF4-FFF2-40B4-BE49-F238E27FC236}">
                  <a16:creationId xmlns:a16="http://schemas.microsoft.com/office/drawing/2014/main" id="{4E7A8E14-3D33-41FD-B6B5-9081C7EF9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3117" y="5069121"/>
              <a:ext cx="301146" cy="3671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3A01471-708A-49B8-B968-78C218B97765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B73A2D8-CCB7-4ADA-A5E1-7104E914ACBB}"/>
              </a:ext>
            </a:extLst>
          </p:cNvPr>
          <p:cNvGrpSpPr/>
          <p:nvPr/>
        </p:nvGrpSpPr>
        <p:grpSpPr>
          <a:xfrm>
            <a:off x="1600200" y="1208088"/>
            <a:ext cx="8991600" cy="762000"/>
            <a:chOff x="1600200" y="1208088"/>
            <a:chExt cx="8991600" cy="762000"/>
          </a:xfrm>
        </p:grpSpPr>
        <p:sp>
          <p:nvSpPr>
            <p:cNvPr id="27" name="Rounded Rectangle 11">
              <a:extLst>
                <a:ext uri="{FF2B5EF4-FFF2-40B4-BE49-F238E27FC236}">
                  <a16:creationId xmlns:a16="http://schemas.microsoft.com/office/drawing/2014/main" id="{151B7EE8-DB11-4818-8CB8-75C243B5DD3D}"/>
                </a:ext>
              </a:extLst>
            </p:cNvPr>
            <p:cNvSpPr/>
            <p:nvPr/>
          </p:nvSpPr>
          <p:spPr>
            <a:xfrm>
              <a:off x="1600200" y="1208088"/>
              <a:ext cx="8991600" cy="762000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6" descr="txp_fig">
              <a:extLst>
                <a:ext uri="{FF2B5EF4-FFF2-40B4-BE49-F238E27FC236}">
                  <a16:creationId xmlns:a16="http://schemas.microsoft.com/office/drawing/2014/main" id="{CDA842FC-3A56-403A-BDF1-CA2669A5F88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78050" y="1432718"/>
              <a:ext cx="7835900" cy="334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9" name="Rectangle 2">
            <a:extLst>
              <a:ext uri="{FF2B5EF4-FFF2-40B4-BE49-F238E27FC236}">
                <a16:creationId xmlns:a16="http://schemas.microsoft.com/office/drawing/2014/main" id="{B2B74A25-A410-4055-BE87-895A0F2F45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66244" y="304800"/>
            <a:ext cx="6611911" cy="762000"/>
          </a:xfrm>
        </p:spPr>
        <p:txBody>
          <a:bodyPr/>
          <a:lstStyle/>
          <a:p>
            <a:r>
              <a:rPr lang="en-US" dirty="0"/>
              <a:t>Approximate Q-Learning</a:t>
            </a:r>
          </a:p>
        </p:txBody>
      </p:sp>
    </p:spTree>
    <p:extLst>
      <p:ext uri="{BB962C8B-B14F-4D97-AF65-F5344CB8AC3E}">
        <p14:creationId xmlns:p14="http://schemas.microsoft.com/office/powerpoint/2010/main" val="2616256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D52B83-AD16-4DC1-A6F7-D3B610349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216" y="228707"/>
            <a:ext cx="8471567" cy="64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3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319" y="363556"/>
            <a:ext cx="8961362" cy="69406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Lecture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747522" y="1392948"/>
            <a:ext cx="896136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1st quarter of the lecture was spent motivating deep learning and reinforcement learning and giving context in the wider developments and goals in AI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Dr Fridman spent the 2nd quarter of the lecture covering general reinforcement learning (RL) that we covered last year, including the grid world example.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second half of the lecture introduced deep reinforcement learning (DRL) where DRL = RL + NN.  He surveyed various DRL algorithms and techniques with extended discussion of deep Q-learning (DQN) and AlphaGo.</a:t>
            </a:r>
          </a:p>
        </p:txBody>
      </p:sp>
    </p:spTree>
    <p:extLst>
      <p:ext uri="{BB962C8B-B14F-4D97-AF65-F5344CB8AC3E}">
        <p14:creationId xmlns:p14="http://schemas.microsoft.com/office/powerpoint/2010/main" val="1491273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D52B83-AD16-4DC1-A6F7-D3B610349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86" y="228707"/>
            <a:ext cx="8524827" cy="64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2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D52B83-AD16-4DC1-A6F7-D3B610349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07" y="234799"/>
            <a:ext cx="8531785" cy="63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74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645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Training real-world reinforcement learning agents</a:t>
            </a:r>
          </a:p>
        </p:txBody>
      </p:sp>
    </p:spTree>
    <p:extLst>
      <p:ext uri="{BB962C8B-B14F-4D97-AF65-F5344CB8AC3E}">
        <p14:creationId xmlns:p14="http://schemas.microsoft.com/office/powerpoint/2010/main" val="1217094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D52B83-AD16-4DC1-A6F7-D3B610349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464" y="234799"/>
            <a:ext cx="8483071" cy="63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70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319" y="319488"/>
            <a:ext cx="8961362" cy="69406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dirty="0"/>
              <a:t>Want these slides?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629554" y="2105561"/>
            <a:ext cx="109328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Email Scott O’Hara at </a:t>
            </a:r>
            <a:r>
              <a:rPr lang="en-US" sz="4000" dirty="0">
                <a:hlinkClick r:id="rId2"/>
              </a:rPr>
              <a:t>seohara@gmail.com</a:t>
            </a:r>
            <a:r>
              <a:rPr lang="en-US" sz="4000" dirty="0"/>
              <a:t> and ask me for them.</a:t>
            </a:r>
          </a:p>
        </p:txBody>
      </p:sp>
    </p:spTree>
    <p:extLst>
      <p:ext uri="{BB962C8B-B14F-4D97-AF65-F5344CB8AC3E}">
        <p14:creationId xmlns:p14="http://schemas.microsoft.com/office/powerpoint/2010/main" val="901669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319" y="209320"/>
            <a:ext cx="8961362" cy="69406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Personal Takeaways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53D919-221E-4D00-B650-AD2BE7B29895}"/>
                  </a:ext>
                </a:extLst>
              </p:cNvPr>
              <p:cNvSpPr txBox="1"/>
              <p:nvPr/>
            </p:nvSpPr>
            <p:spPr>
              <a:xfrm>
                <a:off x="1802607" y="1041023"/>
                <a:ext cx="9241214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/>
                  <a:t>All machine learning is "supervised" by a </a:t>
                </a:r>
                <a:r>
                  <a:rPr lang="en-US" sz="2800" b="1" i="1" dirty="0"/>
                  <a:t>loss function </a:t>
                </a:r>
                <a:r>
                  <a:rPr lang="en-US" sz="2800" b="1" dirty="0"/>
                  <a:t> </a:t>
                </a:r>
                <a:r>
                  <a:rPr lang="en-US" sz="2800" dirty="0"/>
                  <a:t>where supervised learning is described as "learning by example" and reinforcement learning is described as "learning by experience".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/>
                  <a:t>The relationship between deep learning and deep reinforcement learning can be characterized in a kind of robotic process loop framework i.e.,</a:t>
                </a:r>
              </a:p>
              <a:p>
                <a:pPr lvl="1"/>
                <a:endParaRPr lang="en-US" sz="2000" b="1" dirty="0"/>
              </a:p>
              <a:p>
                <a:pPr lvl="1"/>
                <a:r>
                  <a:rPr lang="en-US" sz="2000" b="1" dirty="0"/>
                  <a:t>	</a:t>
                </a:r>
                <a:r>
                  <a:rPr lang="en-US" sz="2800" b="1" dirty="0"/>
                  <a:t>perceive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b="1" dirty="0"/>
                  <a:t> represent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b="1" dirty="0"/>
                  <a:t>  learn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b="1" dirty="0"/>
                  <a:t> action</a:t>
                </a:r>
              </a:p>
              <a:p>
                <a:pPr lvl="1"/>
                <a:endParaRPr lang="en-US" sz="20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53D919-221E-4D00-B650-AD2BE7B29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607" y="1041023"/>
                <a:ext cx="9241214" cy="5016758"/>
              </a:xfrm>
              <a:prstGeom prst="rect">
                <a:avLst/>
              </a:prstGeom>
              <a:blipFill>
                <a:blip r:embed="rId2"/>
                <a:stretch>
                  <a:fillRect l="-1319" t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8233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319" y="209320"/>
            <a:ext cx="8961362" cy="69406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Personal Takeaways (2)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780573" y="1151192"/>
            <a:ext cx="866575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/>
              <a:t>Deep Q-learning can be viewed as approximate Q-learning where the Q(s,a) array is replaced by a deep neural network Q(s,a |dNN).</a:t>
            </a:r>
          </a:p>
          <a:p>
            <a:pPr marL="514350" indent="-514350">
              <a:buFont typeface="+mj-lt"/>
              <a:buAutoNum type="arabicPeriod" startAt="3"/>
            </a:pPr>
            <a:endParaRPr lang="en-US" sz="2800" dirty="0"/>
          </a:p>
          <a:p>
            <a:pPr marL="514350" indent="-514350">
              <a:buFont typeface="+mj-lt"/>
              <a:buAutoNum type="arabicPeriod" startAt="3"/>
            </a:pPr>
            <a:r>
              <a:rPr lang="en-US" sz="2800" dirty="0"/>
              <a:t>Realistic simulation of the real world is very important for training deep reinforcement learning agents.</a:t>
            </a:r>
          </a:p>
          <a:p>
            <a:pPr marL="514350" indent="-514350">
              <a:buFont typeface="+mj-lt"/>
              <a:buAutoNum type="arabicPeriod" startAt="3"/>
            </a:pPr>
            <a:endParaRPr lang="en-US" sz="2800" dirty="0"/>
          </a:p>
          <a:p>
            <a:pPr marL="514350" indent="-514350">
              <a:buFont typeface="+mj-lt"/>
              <a:buAutoNum type="arabicPeriod" startAt="3"/>
            </a:pPr>
            <a:r>
              <a:rPr lang="en-US" sz="2800" dirty="0"/>
              <a:t>For the most part, deep learning is NOT being used  in current real world robots or driverless cars but this may be changing.</a:t>
            </a:r>
          </a:p>
        </p:txBody>
      </p:sp>
    </p:spTree>
    <p:extLst>
      <p:ext uri="{BB962C8B-B14F-4D97-AF65-F5344CB8AC3E}">
        <p14:creationId xmlns:p14="http://schemas.microsoft.com/office/powerpoint/2010/main" val="657563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645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different kinds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774596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3338" y="1731712"/>
            <a:ext cx="4025290" cy="24177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branches of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7CB16-6F2D-4C37-AC8F-F990E7E3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50" y="685800"/>
            <a:ext cx="5453535" cy="52217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DA5148-7470-47EB-834D-1821F8C326CB}"/>
              </a:ext>
            </a:extLst>
          </p:cNvPr>
          <p:cNvSpPr txBox="1"/>
          <p:nvPr/>
        </p:nvSpPr>
        <p:spPr>
          <a:xfrm>
            <a:off x="7845426" y="6400297"/>
            <a:ext cx="4110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</a:t>
            </a:r>
            <a:r>
              <a:rPr lang="en-US" sz="1000" dirty="0"/>
              <a:t>adapted from lecture slides David Silver,  DeepMind, “Introduction to Reinforcement Learning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242317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D52B83-AD16-4DC1-A6F7-D3B610349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077" y="216457"/>
            <a:ext cx="8587846" cy="642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28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D52B83-AD16-4DC1-A6F7-D3B610349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07" y="216457"/>
            <a:ext cx="8531785" cy="642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113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r + \gamma \max_{a'}Q(s',a')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1"/>
  <p:tag name="PICTUREFILESIZE" val="4516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514350" indent="-514350" algn="l">
          <a:buFont typeface="+mj-lt"/>
          <a:buAutoNum type="arabicPeriod"/>
          <a:defRPr sz="3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3797</TotalTime>
  <Words>742</Words>
  <Application>Microsoft Office PowerPoint</Application>
  <PresentationFormat>Widescreen</PresentationFormat>
  <Paragraphs>109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Century Gothic</vt:lpstr>
      <vt:lpstr>Wingdings</vt:lpstr>
      <vt:lpstr>Wingdings 3</vt:lpstr>
      <vt:lpstr>Slice</vt:lpstr>
      <vt:lpstr>MIT Deep reinforcement learning Lecture: Summary and Takeaways</vt:lpstr>
      <vt:lpstr>Deep Reinforcement Learning Lecture at MIT(Jan 22, 2019)</vt:lpstr>
      <vt:lpstr>Lecture Summary</vt:lpstr>
      <vt:lpstr>Personal Takeaways</vt:lpstr>
      <vt:lpstr>Personal Takeaways (2)</vt:lpstr>
      <vt:lpstr>different kinds of machine learning</vt:lpstr>
      <vt:lpstr>branches of Machine Learning</vt:lpstr>
      <vt:lpstr>PowerPoint Presentation</vt:lpstr>
      <vt:lpstr>PowerPoint Presentation</vt:lpstr>
      <vt:lpstr>deep learning and deep reinforcement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Q-Learning and Deep Q-Learning</vt:lpstr>
      <vt:lpstr>PowerPoint Presentation</vt:lpstr>
      <vt:lpstr>Grid World</vt:lpstr>
      <vt:lpstr>Grid World Actions</vt:lpstr>
      <vt:lpstr>Q-Learning update rule</vt:lpstr>
      <vt:lpstr>Q-Learning algorithm</vt:lpstr>
      <vt:lpstr>Q-Learning Example: gridworld</vt:lpstr>
      <vt:lpstr>Q Function: Q(S,A)</vt:lpstr>
      <vt:lpstr>Example: Pacman</vt:lpstr>
      <vt:lpstr>Generalizing Across States</vt:lpstr>
      <vt:lpstr>Approximate Q-Learning</vt:lpstr>
      <vt:lpstr>PowerPoint Presentation</vt:lpstr>
      <vt:lpstr>PowerPoint Presentation</vt:lpstr>
      <vt:lpstr>PowerPoint Presentation</vt:lpstr>
      <vt:lpstr>Training real-world reinforcement learning agents</vt:lpstr>
      <vt:lpstr>PowerPoint Presentation</vt:lpstr>
      <vt:lpstr>Want these slides?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 Deep RL Lecture Summary</dc:title>
  <dc:creator>Scott O'Hara</dc:creator>
  <cp:lastModifiedBy>Scott O'Hara</cp:lastModifiedBy>
  <cp:revision>207</cp:revision>
  <dcterms:created xsi:type="dcterms:W3CDTF">2018-11-13T18:22:05Z</dcterms:created>
  <dcterms:modified xsi:type="dcterms:W3CDTF">2019-03-06T23:35:19Z</dcterms:modified>
</cp:coreProperties>
</file>